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4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00" r:id="rId27"/>
    <p:sldId id="524" r:id="rId28"/>
    <p:sldId id="525" r:id="rId29"/>
    <p:sldId id="526" r:id="rId30"/>
    <p:sldId id="527" r:id="rId31"/>
    <p:sldId id="498" r:id="rId32"/>
    <p:sldId id="511" r:id="rId33"/>
    <p:sldId id="515" r:id="rId34"/>
    <p:sldId id="528" r:id="rId35"/>
    <p:sldId id="529" r:id="rId36"/>
    <p:sldId id="530" r:id="rId37"/>
    <p:sldId id="531" r:id="rId38"/>
    <p:sldId id="512" r:id="rId39"/>
    <p:sldId id="532" r:id="rId40"/>
    <p:sldId id="533" r:id="rId41"/>
    <p:sldId id="513" r:id="rId42"/>
    <p:sldId id="534" r:id="rId43"/>
    <p:sldId id="535" r:id="rId44"/>
    <p:sldId id="536" r:id="rId45"/>
    <p:sldId id="537" r:id="rId46"/>
    <p:sldId id="538" r:id="rId47"/>
    <p:sldId id="539" r:id="rId48"/>
    <p:sldId id="514" r:id="rId49"/>
    <p:sldId id="542" r:id="rId50"/>
    <p:sldId id="540" r:id="rId51"/>
    <p:sldId id="543" r:id="rId52"/>
    <p:sldId id="314" r:id="rId53"/>
  </p:sldIdLst>
  <p:sldSz cx="12192000" cy="6858000"/>
  <p:notesSz cx="6858000" cy="9144000"/>
  <p:embeddedFontLst>
    <p:embeddedFont>
      <p:font typeface="KoPubWorldDotum" panose="020B0600000101010101" charset="-127"/>
      <p:regular r:id="rId55"/>
      <p:bold r:id="rId56"/>
    </p:embeddedFont>
    <p:embeddedFont>
      <p:font typeface="KoPubWorldDotum_Pro Bold" panose="020B0600000101010101" charset="-127"/>
      <p:bold r:id="rId57"/>
    </p:embeddedFont>
    <p:embeddedFont>
      <p:font typeface="KoPubWorldDotum_Pro Light" panose="020B0600000101010101" charset="-127"/>
      <p:regular r:id="rId58"/>
    </p:embeddedFont>
    <p:embeddedFont>
      <p:font typeface="KoPubWorld돋움체 Bold" panose="00000800000000000000" pitchFamily="2" charset="-127"/>
      <p:bold r:id="rId59"/>
    </p:embeddedFont>
    <p:embeddedFont>
      <p:font typeface="KoPubWorld돋움체 Light" panose="00000300000000000000" pitchFamily="2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에스코어 드림 4 Regular" panose="020B0503030302020204" pitchFamily="34" charset="-127"/>
      <p:regular r:id="rId63"/>
    </p:embeddedFont>
    <p:embeddedFont>
      <p:font typeface="Cambria Math" panose="02040503050406030204" pitchFamily="18" charset="0"/>
      <p:regular r:id="rId64"/>
    </p:embeddedFont>
    <p:embeddedFont>
      <p:font typeface="Forte" panose="03060902040502070203" pitchFamily="66" charset="0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13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6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4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1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28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4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38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2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06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97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02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8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63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08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19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3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79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63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02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16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2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7A8B-575B-4420-8215-6AD1D827CBDA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B90E-C061-4F5A-AF1C-311604064E1F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59E0-A30D-4697-B30A-B1E562E92956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5F1-154D-4846-BDDD-FEF613821B37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0911-9D6A-46C7-A5B7-0F5E54C8F11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FC15-219A-4D1B-A33B-BC4003509B4C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918E-CEC4-4DF2-816C-DD6F2FB64B6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0C18-1EDF-4EA9-8242-2B3FD10C510A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9A48-228B-499E-B388-23B67E39011D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64BE-BAA1-4CA1-9594-77829ADEDD8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C3E4-F33F-4030-8A21-3B79BBB834A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BEB1-572D-434F-8711-EFC27FD96555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88A27-1E48-4B5B-A285-478C02E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4826F-6B08-4280-82F5-B8D7A1C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EE745-0B14-4C6E-9F2C-1B771AC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22B9B-0AFE-496E-96ED-77641FD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08972-8751-4DCB-9C16-C4454D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종류의 신경망을 손쉽게 만들고 훈련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실행할 수 있는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고수준 딥러닝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7EED1-C928-49A8-9E1E-B820BA67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62" y="2861061"/>
            <a:ext cx="6295276" cy="2416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074A8-28EF-44DD-8B78-7838A17D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80" y="5358333"/>
            <a:ext cx="7497221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0576-711F-4D35-8F41-AA11A92E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80" y="5762125"/>
            <a:ext cx="7154273" cy="704948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9EC783-0BFC-41A6-AA61-B35207F0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EB727FF-21FD-4836-A12C-0CC5CF6A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65" y="5094329"/>
            <a:ext cx="4243229" cy="167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데이터셋 적재하기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B01F4-26F0-4BC3-A337-05C1A7B7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2207169"/>
            <a:ext cx="8798945" cy="62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E02AA-C8C8-42D3-950D-255187A23EF2}"/>
              </a:ext>
            </a:extLst>
          </p:cNvPr>
          <p:cNvSpPr txBox="1"/>
          <p:nvPr/>
        </p:nvSpPr>
        <p:spPr>
          <a:xfrm>
            <a:off x="971174" y="2986050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조정하기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 강도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[0,255]  [0,1]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EB121-E7E2-474D-B58D-733BD1DA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65" y="3386160"/>
            <a:ext cx="8716855" cy="62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B77D2-629B-4CCE-A137-615A72BF6306}"/>
              </a:ext>
            </a:extLst>
          </p:cNvPr>
          <p:cNvSpPr txBox="1"/>
          <p:nvPr/>
        </p:nvSpPr>
        <p:spPr>
          <a:xfrm>
            <a:off x="971174" y="4120338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해당하는 아이템을 나타내기 위한 클래스 이름 리스트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A1241A-BF07-4F75-8A9D-171BC5E49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65" y="4513238"/>
            <a:ext cx="7541046" cy="521099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7F4D367-302B-4829-9F10-3559F65A2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652" y="5447619"/>
            <a:ext cx="3026659" cy="62901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모델 만들기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3683A0-482E-4593-BB22-5B711A93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265169"/>
            <a:ext cx="6879611" cy="143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7B227-4013-495A-82C2-0D376B4112D1}"/>
              </a:ext>
            </a:extLst>
          </p:cNvPr>
          <p:cNvSpPr txBox="1"/>
          <p:nvPr/>
        </p:nvSpPr>
        <p:spPr>
          <a:xfrm>
            <a:off x="7850786" y="1942003"/>
            <a:ext cx="288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은닉층으로 구성된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분류용 다중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F8EFD-7951-458A-A987-7D656C3470C0}"/>
              </a:ext>
            </a:extLst>
          </p:cNvPr>
          <p:cNvSpPr txBox="1"/>
          <p:nvPr/>
        </p:nvSpPr>
        <p:spPr>
          <a:xfrm>
            <a:off x="7850785" y="2797620"/>
            <a:ext cx="350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Sequential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연결된 층을 일렬로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쌓아서 구성함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C31339-994B-44CE-BD49-D3816F0B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94" y="3779478"/>
            <a:ext cx="5657331" cy="3051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D5CC3-9E0C-4D60-B4EC-B7F0CE6359F2}"/>
              </a:ext>
            </a:extLst>
          </p:cNvPr>
          <p:cNvSpPr txBox="1"/>
          <p:nvPr/>
        </p:nvSpPr>
        <p:spPr>
          <a:xfrm>
            <a:off x="7850785" y="4553504"/>
            <a:ext cx="3503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summary(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메소드를 통한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구조 파악하기</a:t>
            </a:r>
          </a:p>
        </p:txBody>
      </p:sp>
    </p:spTree>
    <p:extLst>
      <p:ext uri="{BB962C8B-B14F-4D97-AF65-F5344CB8AC3E}">
        <p14:creationId xmlns:p14="http://schemas.microsoft.com/office/powerpoint/2010/main" val="15643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컴파일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손실함수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Optimizer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등을 지정하여 호출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553E7-1681-4E9F-96D7-E5BC951D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2711535"/>
            <a:ext cx="5750156" cy="782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3BFED-FD3E-4B52-A71E-33CCE27C1BD5}"/>
              </a:ext>
            </a:extLst>
          </p:cNvPr>
          <p:cNvSpPr txBox="1"/>
          <p:nvPr/>
        </p:nvSpPr>
        <p:spPr>
          <a:xfrm>
            <a:off x="670603" y="3560354"/>
            <a:ext cx="10646896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훈련과 평가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모델 훈련을 진행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아래의 코드는 학습 곡선을 그리는 코드임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FFF7D-87D8-468E-AD0F-268E6F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995" y="4172757"/>
            <a:ext cx="6308529" cy="49170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BAB68C1-EEA2-41A9-9D05-931F7EB67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56" y="4984314"/>
            <a:ext cx="5904268" cy="1443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8B05E-9D28-4455-ABC4-B4AB59B10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98" y="4725627"/>
            <a:ext cx="3395811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사용하여 예측하기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사용해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샘플에 대해 예측을 만들 수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3E0394-F6F1-4660-AC83-77B222E4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2729089"/>
            <a:ext cx="6592220" cy="158137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39CC58E-B0DC-46B3-B816-7F26F1DF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1" y="4552281"/>
            <a:ext cx="5515745" cy="120984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7D80416-9983-464F-9695-AD3D54D0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71" y="5774374"/>
            <a:ext cx="2381582" cy="6954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01BD26-F06B-442B-B00E-794B5110E480}"/>
              </a:ext>
            </a:extLst>
          </p:cNvPr>
          <p:cNvCxnSpPr/>
          <p:nvPr/>
        </p:nvCxnSpPr>
        <p:spPr>
          <a:xfrm>
            <a:off x="694571" y="4458984"/>
            <a:ext cx="69877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038571" y="3533435"/>
            <a:ext cx="31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전체적인 확률을 알고 싶을 때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FFBEA-F2F4-4576-B453-7E6C2132C8B1}"/>
              </a:ext>
            </a:extLst>
          </p:cNvPr>
          <p:cNvSpPr txBox="1"/>
          <p:nvPr/>
        </p:nvSpPr>
        <p:spPr>
          <a:xfrm>
            <a:off x="8038571" y="4851832"/>
            <a:ext cx="3134163" cy="12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높은 확률을 가진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클래스만 알고 싶을 때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predict_classes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25ECB5-A295-43EE-8921-01F051B6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907586"/>
            <a:ext cx="6647848" cy="1595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E7A63-13B1-485D-98B9-02F3F0C6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51" y="1860574"/>
            <a:ext cx="4537329" cy="40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D0B3D-F9EC-49C1-B3EA-2DCBEB6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AF45B7-A2BF-4424-8E4D-7F31B05B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99" y="1669160"/>
            <a:ext cx="4792533" cy="42162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5F37AA-0D50-4BC3-B602-40B49BBD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2" y="2651579"/>
            <a:ext cx="7312465" cy="1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629C2AF-64C6-4D8A-B2F5-00B17CD6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4702557"/>
            <a:ext cx="6167803" cy="1059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3DB200-CB7D-42E2-859F-2F7DCA27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445" y="2217757"/>
            <a:ext cx="5126366" cy="334410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688509-5E68-4E50-87F5-3ECE77DE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2" y="2135565"/>
            <a:ext cx="659222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저장과 복원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HDF5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포맷을 사용하여 모든 층의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포함한 모델 구조와 층의 모든 모델 파라미터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 가중치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저장한다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A2E882-AD8A-4FA0-A0A3-05757DA6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461921"/>
            <a:ext cx="7077893" cy="385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126570-64BD-4351-8961-C897F50C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5" y="3549908"/>
            <a:ext cx="4325493" cy="488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EAD2F2-D691-411A-AA32-5E4BDDB4A576}"/>
              </a:ext>
            </a:extLst>
          </p:cNvPr>
          <p:cNvSpPr txBox="1"/>
          <p:nvPr/>
        </p:nvSpPr>
        <p:spPr>
          <a:xfrm>
            <a:off x="8480397" y="3669033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9CA94-F72C-439A-8CD1-AEE86788BBF0}"/>
              </a:ext>
            </a:extLst>
          </p:cNvPr>
          <p:cNvSpPr txBox="1"/>
          <p:nvPr/>
        </p:nvSpPr>
        <p:spPr>
          <a:xfrm>
            <a:off x="8480397" y="4461921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불러오기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20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바꿀 수 있는 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퍼셉트론에서의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 층 내의 뉴런의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층에서 사용하는 활성화 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(activation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초기화 전략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조합이 주어진 문제에서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일종의 가이드라인을 학습하는 과정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474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문제에서는 심층 신경망이 얕은 신경망에 비해 파라미터 효율성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(parameter efficiency)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훨씬 좋은 편이다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WHY?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신경망은 복잡한 함수를 모델링하는 데 얕은 신경망보다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훨씬 적은 수의 뉴런을 사용하기 때문이다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계층구조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(hierarchical structure)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구조를 학습할 필요가 없게 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focus on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구조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0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전이학습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작업에서 가장 뛰어난 성능을 낸 미리 훈련된 네트워크의 일부를 재사용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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훈련속도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 데이터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DOWN)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2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은닉층의 뉴런 개수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출력층의 뉴런 개수는 입력과 출력의 형태에 의해 결정됨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일반적으로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층의 뉴런을 점점 줄여 깔때기 구성을 띠는 것이 일반적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이었음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많은 특성이 고수준의 적은 특성으로 합쳐질 수 있기 때문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요즘에는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은닉층에 같은 크기를 사용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해도 동일하거나 더 나은 성능을 보임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 것보다 많은 층과 뉴런을 가진 모델을 설계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과대적합을 막기 위해 조기종료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규제 기법 등을 사용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(stretch pants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6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크기 그리고 기타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대략 최대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절반 정도에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매우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학습률에서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점진적으로 큰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학습률까지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수백 번 반복하는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고전적 경사 하강법보다 더 좋은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다양한 고급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존재한다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배치 크기를 사용하면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GPU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등의 하드웨어 가속기를 효율적으로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사용할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초당 처리 샘플의 증가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초기는 불안정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3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작은 배치 크기일수록 속도는 낮아짐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3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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예열을 사용해 큰 배치 크기를 점진적으로 시도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불안정하거나 결과가 만족스럽지 않으면 조금씩 낮춤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1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021389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크기 그리고 기타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일반적으로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함수가 모든 은닉층에 좋은 기본값에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출력층의 활성화 함수는 수행하는 작업에 따라 달라진다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반복 횟수는 튜닝할 필요가 없고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대신 조기 종료를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의존적임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크기에 특히 영향을 많이 받으므로 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수정하면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반드시 튜닝해야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1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79F16-058C-487C-A721-EDB9BA8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입력층으로 오차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전파하면서 진행된다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신경망의 모든 파라미터에 대한 오차 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단계에서 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각 파라미터를 수정한다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009872-5FF4-4FD8-986F-42A14A49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C8902-255C-4E38-8C4F-86E4287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소실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알고리즘이 하위층으로 진행될수록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작아지는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하강법이 하위층의 연결 가중치를 변경되지 않은 채로 둔다면</a:t>
            </a:r>
            <a:br>
              <a:rPr lang="en-US" altLang="ko-KR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솔루션으로 가지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폭주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(exploding gradient)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커져서 여러 층이 비정상적으로 큰 가중치로 갱신될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알고리즘은 발산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(diverge)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0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4733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불안정한 </a:t>
                </a:r>
                <a:r>
                  <a:rPr lang="en-US" altLang="ko-KR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gradient </a:t>
                </a: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문제를 완화하는 방법은</a:t>
                </a:r>
                <a:r>
                  <a:rPr lang="en-US" altLang="ko-KR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예측 시에는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정방향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gradient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역전파할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때는 역방향으로 양방향 신호가 적절히 흘러야 하는데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이를 만족하려면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층의 출력에 대한 분산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=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입력에 대한 분산을 만족해야 한다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팬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인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(fan-in):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층의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 연결 개수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팬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아웃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(fan-out):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층의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출력 연결 개수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해결책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층의 연결 가중치를 무작위로 초기화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400" b="1" dirty="0" err="1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세이비어</a:t>
                </a:r>
                <a:r>
                  <a:rPr lang="en-US" altLang="ko-KR" sz="2400" b="1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초기화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𝑓𝑎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𝑎𝑣𝑔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𝑓𝑎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𝑓𝑎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4733475"/>
              </a:xfrm>
              <a:prstGeom prst="rect">
                <a:avLst/>
              </a:prstGeom>
              <a:blipFill>
                <a:blip r:embed="rId3"/>
                <a:stretch>
                  <a:fillRect l="-874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82F5-7968-4BAF-9764-20E6F13C4D2F}"/>
              </a:ext>
            </a:extLst>
          </p:cNvPr>
          <p:cNvSpPr txBox="1"/>
          <p:nvPr/>
        </p:nvSpPr>
        <p:spPr>
          <a:xfrm>
            <a:off x="6519809" y="3604190"/>
            <a:ext cx="346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두 개의 값이 같지 않으면 위를 보장할 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014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수렴하지 않는 활성화 함수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함수를 잘못 선택하면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소실이나 폭주로 이어질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시그모이드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함수가 최선일 것이라 생각했으나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다른 활성화 함수가 더 잘 동작하는 것이 관찰되었다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양숫값에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수렴하지 않고 계산이 빠름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죽은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(dying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훈련하는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동안 일부 뉴런이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이외의 값을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출력하지 않게 되는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26" name="Picture 2" descr="ReLU — PyTorch 1.9.0 documentation">
            <a:extLst>
              <a:ext uri="{FF2B5EF4-FFF2-40B4-BE49-F238E27FC236}">
                <a16:creationId xmlns:a16="http://schemas.microsoft.com/office/drawing/2014/main" id="{0836B925-9C16-4BC0-9F28-25C57B3BF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3647"/>
          <a:stretch/>
        </p:blipFill>
        <p:spPr bwMode="auto">
          <a:xfrm>
            <a:off x="7828909" y="3679480"/>
            <a:ext cx="4140082" cy="30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8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4462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수렴하지 않는 활성화 함수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LeakyReLU</a:t>
                </a:r>
                <a:r>
                  <a:rPr lang="en-US" altLang="ko-KR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en-US" altLang="ko-KR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함수의 변종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𝐿𝑒𝑎𝑘𝑦𝑅𝑒𝐿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𝑎𝑧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a: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함수가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새는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(leaky)’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정도를 나타낸다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   z &lt;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 이 함수의 기울기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일반적으로는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0.01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작은 기울기가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en-US" altLang="ko-KR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문제점을 해결해준다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상태에 갈 수는 있으나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다시 깨어날 가능성을 부여</a:t>
                </a:r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=0.2(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많이 통과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a=0.01(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조금 통과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때보다 더 나은 성능을 보임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4462632"/>
              </a:xfrm>
              <a:prstGeom prst="rect">
                <a:avLst/>
              </a:prstGeom>
              <a:blipFill>
                <a:blip r:embed="rId3"/>
                <a:stretch>
                  <a:fillRect l="-874" b="-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50" name="Picture 2" descr="발전된 비선형 함수(Nonlinearity) (Ricky ReLU / Parametric ReLU 등)">
            <a:extLst>
              <a:ext uri="{FF2B5EF4-FFF2-40B4-BE49-F238E27FC236}">
                <a16:creationId xmlns:a16="http://schemas.microsoft.com/office/drawing/2014/main" id="{18A073FF-917F-48A1-8276-C0AD6ED92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14815" r="5965" b="21566"/>
          <a:stretch/>
        </p:blipFill>
        <p:spPr bwMode="auto">
          <a:xfrm>
            <a:off x="6554913" y="246579"/>
            <a:ext cx="5144416" cy="19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91BCE7-C9E4-46A5-B7B8-E40706D3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94" y="5617366"/>
            <a:ext cx="687801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53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5144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수렴하지 않는 활성화 함수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ELU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exponential linear unit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𝐸𝐿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에스코어 드림 4 Regular" panose="020B0503030302020204" pitchFamily="34" charset="-127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에스코어 드림 4 Regular" panose="020B0503030302020204" pitchFamily="34" charset="-127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                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&lt; 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음숫값이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들어오므로 활성화 함수의 평균출력이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 더 가까워진다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&lt;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이어도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gradient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아니므로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en-US" altLang="ko-KR" sz="2400" b="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 발생시키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지 않는다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 = 1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이면 이 함수는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=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급격하게 변동하지 않게 되므로 전 구간에서 매끄러워 경사 하강법의 속도를 높여준다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SELU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scaled ELU;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스케일이 </a:t>
                </a:r>
                <a:r>
                  <a:rPr lang="ko-KR" altLang="en-US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조정된 </a:t>
                </a:r>
                <a:r>
                  <a:rPr lang="en-US" altLang="ko-KR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ELU </a:t>
                </a:r>
                <a:r>
                  <a:rPr lang="ko-KR" altLang="en-US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활성화 함수의 변종</a:t>
                </a:r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5144357"/>
              </a:xfrm>
              <a:prstGeom prst="rect">
                <a:avLst/>
              </a:prstGeom>
              <a:blipFill>
                <a:blip r:embed="rId3"/>
                <a:stretch>
                  <a:fillRect l="-1093" b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291F2-76C6-4251-9769-B0121EAFF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371" y="136525"/>
            <a:ext cx="3790184" cy="2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401532" cy="2718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전이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(Transfer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해결하려는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것과 비슷한 유형의 문제를 처리한 신경망을 찾아본 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신경망의 하위층을 재사용하는 기법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load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모델의 층을 기반으로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model_B_on_A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만든다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제외 모두 재사용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3D66E-B3F6-4E70-96F9-8739134A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5" y="3814504"/>
            <a:ext cx="6801799" cy="828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A1D8-36D5-4B94-A9E6-34255A7F3426}"/>
              </a:ext>
            </a:extLst>
          </p:cNvPr>
          <p:cNvSpPr txBox="1"/>
          <p:nvPr/>
        </p:nvSpPr>
        <p:spPr>
          <a:xfrm>
            <a:off x="670603" y="4643295"/>
            <a:ext cx="1126796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둘은 일부를 공유하기에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 영향을 받는다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원치 않으면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clone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수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구조를 복제한 후 가중치를 복사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(cf.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clone_model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 가중치 복제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X)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A2F452-484D-4934-A582-767B8DD4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5" y="5580180"/>
            <a:ext cx="542048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52A3D-0B67-462A-B220-2435CCE546E0}"/>
              </a:ext>
            </a:extLst>
          </p:cNvPr>
          <p:cNvSpPr txBox="1"/>
          <p:nvPr/>
        </p:nvSpPr>
        <p:spPr>
          <a:xfrm>
            <a:off x="680877" y="1018094"/>
            <a:ext cx="11267968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위해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model_B_on_A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훈련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출력층이 랜덤하게 초기화되어 이는 큰 오차를 초래할 가능성이 존재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몇 번의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동안은 재사용된 층을 동결하고 새로운 층에게 적절한 가중치 학습의 시간을 부여하는 것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층의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trainable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속성을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False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지정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BC367E9A-0CFC-4289-B7FB-6B90E783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3065780"/>
            <a:ext cx="4700160" cy="6245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486AB-3FF3-4404-AA08-6175A9A7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3952274"/>
            <a:ext cx="8213922" cy="6782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E914D8-1CEC-43DC-8471-400411825A9B}"/>
              </a:ext>
            </a:extLst>
          </p:cNvPr>
          <p:cNvSpPr txBox="1"/>
          <p:nvPr/>
        </p:nvSpPr>
        <p:spPr>
          <a:xfrm>
            <a:off x="680877" y="4615630"/>
            <a:ext cx="1126796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 지난 후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동결을 해제한다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E62DB3F-7CEF-4BB1-B1FC-993B8F4A6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75" y="5202345"/>
            <a:ext cx="7363853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52A3D-0B67-462A-B220-2435CCE546E0}"/>
              </a:ext>
            </a:extLst>
          </p:cNvPr>
          <p:cNvSpPr txBox="1"/>
          <p:nvPr/>
        </p:nvSpPr>
        <p:spPr>
          <a:xfrm>
            <a:off x="680877" y="1018094"/>
            <a:ext cx="11267968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맞게 재사용된 층을 세밀하게 튜닝하기 위해 훈련을 계속한다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 재사용된 층의 동결을 해제한 후에는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학습률을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낮추는 것이 권장됨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재사용된 가중치가 망가지는 것을 완화하기 위함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D521B1-5616-4BB6-AB91-FA4C66C6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6" y="2659416"/>
            <a:ext cx="8260429" cy="142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EBEFB7-0A79-46A5-80AD-B2A6FD5E1A7D}"/>
              </a:ext>
            </a:extLst>
          </p:cNvPr>
          <p:cNvSpPr txBox="1"/>
          <p:nvPr/>
        </p:nvSpPr>
        <p:spPr>
          <a:xfrm>
            <a:off x="680877" y="4506807"/>
            <a:ext cx="1126796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전이 학습이 오차율을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2.8%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0.7%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까지 낮춤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656C05-32F1-4BE6-BF78-3FEB4F0F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6" y="5112185"/>
            <a:ext cx="5606110" cy="6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9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속도를 높이는 방법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 가중치에 좋은 초기화 전략 적용하기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좋은 활성화 함수 사용하기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 사용하기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보조작업 또는 비지도 학습을 사용하여 만들 수 있는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사전훈련된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네트워크의 일부 재사용하기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u="sng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표준적인 경사 </a:t>
            </a:r>
            <a:r>
              <a:rPr lang="ko-KR" altLang="en-US" sz="2400" u="sng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하강법</a:t>
            </a:r>
            <a:r>
              <a:rPr lang="ko-KR" altLang="en-US" sz="2400" u="sng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u="sng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ko-KR" altLang="en-US" sz="2400" u="sng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대신 더 빠른 </a:t>
            </a:r>
            <a:r>
              <a:rPr lang="ko-KR" altLang="en-US" sz="2400" u="sng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ko-KR" altLang="en-US" sz="2400" u="sng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모멘텀 최적화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네스테로프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가속 경사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AdaGrad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RMSProp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Adam, …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278242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모멘텀 최적화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(momentum optimization)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얼마였는지에 무게를 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 반복에서 현재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곱한 후 모멘텀 벡터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더하고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값을 빼는 방식으로 가중치를 갱신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속도가 아니라 가속도로 사용한다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모멘텀이라는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β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추가됨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0(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높은 마찰저항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~ 1(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마찰저항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AF7F0D-7536-4DB1-962C-15C530EF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585298"/>
            <a:ext cx="3731704" cy="1032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88C9FF-7787-448D-BDFA-8F4B51C1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5753753"/>
            <a:ext cx="7797247" cy="4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0A462-FE4E-46FA-B318-7CCEAA6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278242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네스테로프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가속 경사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(NAG;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Nesterov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accelerated gradient)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위치 </a:t>
            </a:r>
            <a:r>
              <a:rPr lang="el-GR" altLang="ko-KR" sz="2400" b="1" i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θ</a:t>
            </a:r>
            <a:r>
              <a:rPr lang="en-US" altLang="ko-KR" sz="2400" b="1" i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아니라 모멘텀의 방향으로 조금 앞선 </a:t>
            </a:r>
            <a:r>
              <a:rPr lang="el-GR" altLang="ko-KR" sz="2400" b="1" i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θ</a:t>
            </a:r>
            <a:r>
              <a:rPr lang="en-US" altLang="ko-KR" sz="2400" b="1" i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el-GR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β</a:t>
            </a:r>
            <a:r>
              <a:rPr lang="en-US" altLang="ko-KR" sz="2400" b="1" i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계산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일반적으로 기본 모멘텀 최적화보다 훈련속도가 빠르다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use_nesterov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True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9DC5E4EB-936E-4FDF-8802-8A6F2B37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032646"/>
            <a:ext cx="5677695" cy="12336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6A3178-5D6D-441C-AB0E-172EC90A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" y="5838739"/>
            <a:ext cx="8527551" cy="3835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BFF2AB-68E1-4B27-8540-91D65EFB10F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6491" y="3232334"/>
            <a:ext cx="4761211" cy="27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0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278242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AdaGrad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 하강법에서 전역 최적점으로 곧 향하지 않고 가장 가파른 경사를 미리 감지하고 전역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쪽으로 좀 더 정확한 방향을 잡을 수 있지 않았을까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?”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가파른 차원을 따라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vector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스케일을 감소시킨다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감소가 커져 전역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도달 전에 알고리즘이 완전히 멈춤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 회귀 등을 제외하고는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신경망에서는 사용하지 않아야 함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036D55B-6D29-44B4-AC23-75E49C70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584073"/>
            <a:ext cx="5469418" cy="1359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47E1B8-1249-4E91-84E6-B65B4A60E4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7772" y="4356118"/>
            <a:ext cx="4790138" cy="25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62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278242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RMSProp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AdaGrad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너무 빨리 느려져 전역 최적점에 수렴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최근 반복에서 비롯된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 누적함으로써 이 문제를 해결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7FC047-A8A8-4A51-8CF1-1F001A83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866299"/>
            <a:ext cx="5998730" cy="1237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089D5-E3FC-47BE-86BF-5F614F8563D2}"/>
              </a:ext>
            </a:extLst>
          </p:cNvPr>
          <p:cNvSpPr txBox="1"/>
          <p:nvPr/>
        </p:nvSpPr>
        <p:spPr>
          <a:xfrm>
            <a:off x="7076326" y="2976021"/>
            <a:ext cx="3875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감쇠율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l-GR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β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 보통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0.9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설정함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47C29E-96F8-4F34-AF27-0BC66128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8" y="4291722"/>
            <a:ext cx="8755773" cy="4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278242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Adam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(adaptive moment estimation;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적응적 모멘트 추정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모멘텀 최적화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지수 감소 평균을 따름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RMSProp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제곱의 지수 감소된 평균을 따름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27A0A0-DF33-4DDF-96F9-D0BC5749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181913"/>
            <a:ext cx="4758219" cy="3257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22AADB-EB4B-4B3A-A232-3A69B653ECB8}"/>
                  </a:ext>
                </a:extLst>
              </p:cNvPr>
              <p:cNvSpPr txBox="1"/>
              <p:nvPr/>
            </p:nvSpPr>
            <p:spPr>
              <a:xfrm>
                <a:off x="6595580" y="3237557"/>
                <a:ext cx="4758219" cy="1292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일반적으로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=0.9, 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=0.999</m:t>
                    </m:r>
                    <m:r>
                      <a:rPr lang="ko-KR" alt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로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초기화</a:t>
                </a:r>
                <a:b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또한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br>
                  <a:rPr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en-US" altLang="ko-KR" b="0" dirty="0" err="1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keras.backend.epsilon</a:t>
                </a:r>
                <a:r>
                  <a:rPr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 )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22AADB-EB4B-4B3A-A232-3A69B653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80" y="3237557"/>
                <a:ext cx="4758219" cy="1292598"/>
              </a:xfrm>
              <a:prstGeom prst="rect">
                <a:avLst/>
              </a:prstGeom>
              <a:blipFill>
                <a:blip r:embed="rId4"/>
                <a:stretch>
                  <a:fillRect l="-1154" b="-7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C2526D8F-76EF-4428-86F2-C0C56FBB1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1" y="2818894"/>
            <a:ext cx="8111260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D67B868-F60B-4EAC-AD86-80D1BD2FA5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015" y="873754"/>
            <a:ext cx="7610047" cy="5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l1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l2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647C9-E36C-4445-842F-70CCF0E5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1680522"/>
            <a:ext cx="10421804" cy="1114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098AC-6CEA-4B9C-B57A-2A7887872326}"/>
              </a:ext>
            </a:extLst>
          </p:cNvPr>
          <p:cNvSpPr txBox="1"/>
          <p:nvPr/>
        </p:nvSpPr>
        <p:spPr>
          <a:xfrm>
            <a:off x="670602" y="3030435"/>
            <a:ext cx="109802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l2(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함수는 훈련하는 동안 규제 손실을 계산하기 위해 각 스텝에서 호출되는 규제 객체를 반환한다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손실은 최종 손실에 합산됨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l1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규제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keras.regularizers.l1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l1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l2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규제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keras.regularizers.l1_l2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 다른 방법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functions.partial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함수를 사용하여 기본 매개변수 값을 사용하여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     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 호출을 감싸는 것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l1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l2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35D3945-D57A-42A4-928E-4AFA3AE7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1758303"/>
            <a:ext cx="9913535" cy="45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(dropout)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 훈련스텝에서 각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출력뉴런은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임시적으로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훈련스텝에는 완전히 무시되나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스텝에서 활성화될 가능성 존재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(dropout rate):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10% ~ 50%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순환 신경망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2~30%,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합성곱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신경망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4~50%)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4FFF3-6C3D-41F2-A354-19142194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15" y="3819260"/>
            <a:ext cx="4153771" cy="2946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D8A6D-0071-47A8-AC63-C955B546982D}"/>
              </a:ext>
            </a:extLst>
          </p:cNvPr>
          <p:cNvSpPr txBox="1"/>
          <p:nvPr/>
        </p:nvSpPr>
        <p:spPr>
          <a:xfrm>
            <a:off x="5976991" y="4196601"/>
            <a:ext cx="57209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드롭아웃으로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훈련된 뉴런은 이웃한 뉴런에 맞추어 적응될 수 없다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자기 자신이 유용해져야 됨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입력 뉴런에 주의를 기울여야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입력값의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작은 변화에 덜 민감해짐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더 안정적인 네트워크가 되어 일반화 성능 증가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39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(dropout)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keras.layers.Dropout</a:t>
            </a:r>
            <a:endParaRPr lang="en-US" altLang="ko-KR" sz="2400" dirty="0">
              <a:solidFill>
                <a:srgbClr val="00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</a:t>
            </a:r>
            <a:r>
              <a:rPr lang="ko-KR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비율 </a:t>
            </a:r>
            <a:r>
              <a:rPr lang="en-US" altLang="ko-KR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드롭아웃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규제를 모든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이전에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적용한 코드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784A794-0AC9-44FA-BC99-742DEF97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29" y="3342516"/>
            <a:ext cx="8890742" cy="2490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3FC623-3674-48E8-8291-065ACCCD7620}"/>
              </a:ext>
            </a:extLst>
          </p:cNvPr>
          <p:cNvSpPr txBox="1"/>
          <p:nvPr/>
        </p:nvSpPr>
        <p:spPr>
          <a:xfrm>
            <a:off x="971175" y="5833157"/>
            <a:ext cx="8779001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모델이 </a:t>
            </a:r>
            <a:r>
              <a:rPr lang="ko-KR" altLang="en-US" sz="18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과대적합되었다면</a:t>
            </a:r>
            <a:r>
              <a:rPr lang="en-US" altLang="ko-KR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r>
              <a:rPr lang="en-US" altLang="ko-KR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드롭아웃</a:t>
            </a:r>
            <a:r>
              <a:rPr lang="ko-KR" altLang="en-US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비율을 늘릴 수 있다</a:t>
            </a:r>
            <a:r>
              <a:rPr lang="en-US" altLang="ko-KR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(+</a:t>
            </a:r>
            <a:r>
              <a:rPr lang="ko-KR" altLang="en-US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클 때</a:t>
            </a:r>
            <a:r>
              <a:rPr lang="en-US" altLang="ko-KR" sz="18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모델이 </a:t>
            </a:r>
            <a:r>
              <a:rPr lang="ko-KR" altLang="en-US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과소적합되었다면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드롭아웃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비율을 낮추어야 한다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(+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작을 때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66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43A490-EF52-4699-B5B5-A51B2BF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56A7-6BDF-4DB8-95AD-48AB85A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77C49-A02F-4AC1-A15D-9060C7B7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CC0735-6C5C-4BCB-ABB6-6BFCE8E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C8F1F1-9B8C-43AA-B7AB-5A9064C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2733</Words>
  <Application>Microsoft Office PowerPoint</Application>
  <PresentationFormat>와이드스크린</PresentationFormat>
  <Paragraphs>428</Paragraphs>
  <Slides>49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Forte</vt:lpstr>
      <vt:lpstr>Arial</vt:lpstr>
      <vt:lpstr>Cambria Math</vt:lpstr>
      <vt:lpstr>에스코어 드림 4 Regular</vt:lpstr>
      <vt:lpstr>KoPubWorld돋움체 Bold</vt:lpstr>
      <vt:lpstr>KoPubWorldDotum_Pro Bold</vt:lpstr>
      <vt:lpstr>KoPubWorldDotum_Pro Light</vt:lpstr>
      <vt:lpstr>맑은 고딕</vt:lpstr>
      <vt:lpstr>Wingdings</vt:lpstr>
      <vt:lpstr>KoPubWorldDotum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125</cp:revision>
  <dcterms:created xsi:type="dcterms:W3CDTF">2019-09-24T13:38:54Z</dcterms:created>
  <dcterms:modified xsi:type="dcterms:W3CDTF">2021-08-01T21:32:30Z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